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56936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Internet Control Message Protocol (ICMP): The Network’s Messenger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533221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deep dive into the protocol that maintains the health and order of the internet.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91647"/>
            <a:ext cx="12902803" cy="2804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ICMP: The Unsung Hero of Networking</a:t>
            </a:r>
            <a:endParaRPr lang="en-US" sz="8800" dirty="0"/>
          </a:p>
        </p:txBody>
      </p:sp>
      <p:sp>
        <p:nvSpPr>
          <p:cNvPr id="3" name="Text 1"/>
          <p:cNvSpPr/>
          <p:nvPr/>
        </p:nvSpPr>
        <p:spPr>
          <a:xfrm>
            <a:off x="863798" y="4089916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 is a low-profile yet vital component that ensures the stability and manageability of the entire Internet Protocol suite.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6310" y="4745355"/>
            <a:ext cx="370165" cy="370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923" y="4737735"/>
            <a:ext cx="329315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Essential Feedback Loop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65923" y="5587008"/>
            <a:ext cx="329315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provides necessary control and error reporting, acting as the nervous system of the IP network.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0075" y="4745355"/>
            <a:ext cx="370165" cy="3701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69687" y="4737735"/>
            <a:ext cx="329315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Empowers Professionals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69687" y="5587008"/>
            <a:ext cx="329315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Mastery of ICMP diagnostics (Ping, Traceroute) is fundamental for effective network troubleshooting and management.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3839" y="4745355"/>
            <a:ext cx="370165" cy="3701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73452" y="47377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Crucial Role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73452" y="5236369"/>
            <a:ext cx="329315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Despite being simple, its role in monitoring, security, and path optimisation is critical for keeping global connectivity smooth and reliable.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48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07" y="3245168"/>
            <a:ext cx="4827151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ICMP?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43307" y="4166949"/>
            <a:ext cx="13143786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 is the foundational protocol responsible for communication about network-layer issues. It acts as the necessary feedback mechanism for data transmission.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3307" y="5043011"/>
            <a:ext cx="4239697" cy="2596277"/>
          </a:xfrm>
          <a:prstGeom prst="roundRect">
            <a:avLst>
              <a:gd name="adj" fmla="val 422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20447" y="5043011"/>
            <a:ext cx="91440" cy="2596277"/>
          </a:xfrm>
          <a:prstGeom prst="roundRect">
            <a:avLst>
              <a:gd name="adj" fmla="val 34842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047036" y="5278160"/>
            <a:ext cx="3601879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Network-Layer Protocol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047036" y="5767626"/>
            <a:ext cx="3700820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 operates at the network layer (Layer 3 of the OSI model), enabling devices to exchange control messages.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5292" y="5043011"/>
            <a:ext cx="4239697" cy="2596277"/>
          </a:xfrm>
          <a:prstGeom prst="roundRect">
            <a:avLst>
              <a:gd name="adj" fmla="val 422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72432" y="5043011"/>
            <a:ext cx="91440" cy="2596277"/>
          </a:xfrm>
          <a:prstGeom prst="roundRect">
            <a:avLst>
              <a:gd name="adj" fmla="val 34842"/>
            </a:avLst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5499021" y="5278160"/>
            <a:ext cx="3700820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Error and Operational Info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5499021" y="6129695"/>
            <a:ext cx="3700820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Its primary function is to send error messages and share operational information about the network's status and health.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647277" y="5043011"/>
            <a:ext cx="4239816" cy="2596277"/>
          </a:xfrm>
          <a:prstGeom prst="roundRect">
            <a:avLst>
              <a:gd name="adj" fmla="val 422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24417" y="5043011"/>
            <a:ext cx="91440" cy="2596277"/>
          </a:xfrm>
          <a:prstGeom prst="roundRect">
            <a:avLst>
              <a:gd name="adj" fmla="val 34842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9951006" y="5278160"/>
            <a:ext cx="2896195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Integral to IP Suite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9951006" y="5767626"/>
            <a:ext cx="3700939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in 1981 by Jon Postel, ICMP is mandatory for any device implementing the Internet Protocol (IP).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8201" y="849749"/>
            <a:ext cx="12933998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ICMP Matters: The Network’s Health Monitor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48201" y="2711172"/>
            <a:ext cx="1293399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 is indispensable for maintaining network functionality by offering immediate feedback on critical issues.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8201" y="3347085"/>
            <a:ext cx="605790" cy="605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8201" y="4255770"/>
            <a:ext cx="275379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Report Errors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48201" y="4745355"/>
            <a:ext cx="4109323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reports critical errors, such as a destination host being unreachable or a packet's time-to-live expiring.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419" y="3347085"/>
            <a:ext cx="605790" cy="605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60419" y="4255770"/>
            <a:ext cx="2772370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Enable Diagnostics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260419" y="4745355"/>
            <a:ext cx="4109442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 underpins essential diagnostic utilities used by administrators for network management.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2757" y="3347085"/>
            <a:ext cx="605790" cy="605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2757" y="4255770"/>
            <a:ext cx="275379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Verify Connectivity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672757" y="4745355"/>
            <a:ext cx="4109323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Tools like 'ping' use ICMP Echo Request and Reply messages to verify that a device is active and reachable on the network.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211699" y="6743938"/>
            <a:ext cx="1257050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 acts as the </a:t>
            </a:r>
            <a:pPr algn="l" indent="0" marL="0">
              <a:lnSpc>
                <a:spcPts val="28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early warning system</a:t>
            </a:r>
            <a:pPr algn="l" indent="0" marL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the network, preventing catastrophic data loss by signalling problems proactively.</a:t>
            </a:r>
            <a:endParaRPr lang="en-US" sz="1900" dirty="0"/>
          </a:p>
        </p:txBody>
      </p:sp>
      <p:sp>
        <p:nvSpPr>
          <p:cNvPr id="14" name="Shape 9"/>
          <p:cNvSpPr/>
          <p:nvPr/>
        </p:nvSpPr>
        <p:spPr>
          <a:xfrm>
            <a:off x="848201" y="6471404"/>
            <a:ext cx="30480" cy="908447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608" y="382310"/>
            <a:ext cx="6087308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ICMP Message Types: Error vs. Query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86608" y="1055251"/>
            <a:ext cx="1365718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 traffic is divided into two distinct categories, each serving a crucial purpose in network communication.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86608" y="1559123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Error Messages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486608" y="2014180"/>
            <a:ext cx="665904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Destination Unreachable (Host or network is down)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6608" y="2271355"/>
            <a:ext cx="665904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 Exceeded (Packet's TTL reached zero)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6608" y="2528530"/>
            <a:ext cx="665904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Source Quench (Request to slow down data transmission)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86608" y="2785705"/>
            <a:ext cx="665904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Redirect (Informing a host of a better route)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86608" y="3119438"/>
            <a:ext cx="6659047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Crucially, error messages </a:t>
            </a:r>
            <a:pPr algn="l" indent="0" marL="0">
              <a:lnSpc>
                <a:spcPts val="1600"/>
              </a:lnSpc>
              <a:buNone/>
            </a:pPr>
            <a:r>
              <a:rPr lang="en-US" sz="10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never</a:t>
            </a:r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generate responses to other error messages, which prevents potential infinite feedback loops.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492365" y="1559123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Query Messages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92365" y="2014180"/>
            <a:ext cx="665904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Echo Request/Reply (Used for the 'ping' utility)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92365" y="2271355"/>
            <a:ext cx="665904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Timestamp Request/Reply (Used to measure network latency)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492365" y="2528530"/>
            <a:ext cx="665904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Information Request/Reply (Used for initial network configuration)</a:t>
            </a:r>
            <a:endParaRPr lang="en-US" sz="10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365" y="2893457"/>
            <a:ext cx="6659047" cy="66590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85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783" y="3218974"/>
            <a:ext cx="10400824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ICMP Works: The Carpenter Analogy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38783" y="4135160"/>
            <a:ext cx="131528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Imagine a sophisticated construction site where data packets are building materials. ICMP is the site foreman ensuring smooth operations.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783" y="4689158"/>
            <a:ext cx="13152834" cy="2962989"/>
          </a:xfrm>
          <a:prstGeom prst="roundRect">
            <a:avLst>
              <a:gd name="adj" fmla="val 1069"/>
            </a:avLst>
          </a:prstGeom>
          <a:solidFill>
            <a:srgbClr val="303132"/>
          </a:solidFill>
          <a:ln/>
        </p:spPr>
      </p:sp>
      <p:sp>
        <p:nvSpPr>
          <p:cNvPr id="6" name="Shape 3"/>
          <p:cNvSpPr/>
          <p:nvPr/>
        </p:nvSpPr>
        <p:spPr>
          <a:xfrm>
            <a:off x="738783" y="4689158"/>
            <a:ext cx="6576417" cy="1481495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949762" y="4900136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Transmission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49762" y="5326499"/>
            <a:ext cx="583775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is sent across the network encapsulated in IP packets.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315200" y="4689158"/>
            <a:ext cx="6576417" cy="1481495"/>
          </a:xfrm>
          <a:prstGeom prst="rect">
            <a:avLst/>
          </a:prstGeom>
          <a:solidFill>
            <a:srgbClr val="303132"/>
          </a:solidFill>
          <a:ln/>
        </p:spPr>
      </p:sp>
      <p:sp>
        <p:nvSpPr>
          <p:cNvPr id="10" name="Shape 7"/>
          <p:cNvSpPr/>
          <p:nvPr/>
        </p:nvSpPr>
        <p:spPr>
          <a:xfrm>
            <a:off x="7315200" y="4689158"/>
            <a:ext cx="22860" cy="1481495"/>
          </a:xfrm>
          <a:prstGeom prst="roundRect">
            <a:avLst>
              <a:gd name="adj" fmla="val 138510"/>
            </a:avLst>
          </a:prstGeom>
          <a:solidFill>
            <a:srgbClr val="494A4B"/>
          </a:solidFill>
          <a:ln/>
        </p:spPr>
      </p:sp>
      <p:sp>
        <p:nvSpPr>
          <p:cNvPr id="11" name="Text 8"/>
          <p:cNvSpPr/>
          <p:nvPr/>
        </p:nvSpPr>
        <p:spPr>
          <a:xfrm>
            <a:off x="7842885" y="4900136"/>
            <a:ext cx="256032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Encountering Issues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842885" y="5326499"/>
            <a:ext cx="5837753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a router cannot deliver a packet or its path is blocked, the router uses ICMP.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051358" y="5166003"/>
            <a:ext cx="527685" cy="527685"/>
          </a:xfrm>
          <a:prstGeom prst="roundRect">
            <a:avLst>
              <a:gd name="adj" fmla="val 600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279" y="5297924"/>
            <a:ext cx="263843" cy="26384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38783" y="6170652"/>
            <a:ext cx="6576417" cy="1481495"/>
          </a:xfrm>
          <a:prstGeom prst="rect">
            <a:avLst/>
          </a:prstGeom>
          <a:solidFill>
            <a:srgbClr val="303132"/>
          </a:solidFill>
          <a:ln/>
        </p:spPr>
      </p:sp>
      <p:sp>
        <p:nvSpPr>
          <p:cNvPr id="16" name="Shape 12"/>
          <p:cNvSpPr/>
          <p:nvPr/>
        </p:nvSpPr>
        <p:spPr>
          <a:xfrm>
            <a:off x="738783" y="6170652"/>
            <a:ext cx="6576417" cy="22860"/>
          </a:xfrm>
          <a:prstGeom prst="roundRect">
            <a:avLst>
              <a:gd name="adj" fmla="val 138510"/>
            </a:avLst>
          </a:prstGeom>
          <a:solidFill>
            <a:srgbClr val="494A4B"/>
          </a:solidFill>
          <a:ln/>
        </p:spPr>
      </p:sp>
      <p:sp>
        <p:nvSpPr>
          <p:cNvPr id="17" name="Text 13"/>
          <p:cNvSpPr/>
          <p:nvPr/>
        </p:nvSpPr>
        <p:spPr>
          <a:xfrm>
            <a:off x="949762" y="6381631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Feedback Loop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949762" y="6807994"/>
            <a:ext cx="5837753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ICMP message is sent back to the original sender, providing vital information on the error encountered.</a:t>
            </a:r>
            <a:endParaRPr lang="en-US" sz="1650" dirty="0"/>
          </a:p>
        </p:txBody>
      </p:sp>
      <p:sp>
        <p:nvSpPr>
          <p:cNvPr id="19" name="Shape 15"/>
          <p:cNvSpPr/>
          <p:nvPr/>
        </p:nvSpPr>
        <p:spPr>
          <a:xfrm>
            <a:off x="7315200" y="6170652"/>
            <a:ext cx="6576417" cy="1481495"/>
          </a:xfrm>
          <a:prstGeom prst="rect">
            <a:avLst/>
          </a:prstGeom>
          <a:solidFill>
            <a:srgbClr val="303132"/>
          </a:solidFill>
          <a:ln/>
        </p:spPr>
      </p:sp>
      <p:sp>
        <p:nvSpPr>
          <p:cNvPr id="20" name="Shape 16"/>
          <p:cNvSpPr/>
          <p:nvPr/>
        </p:nvSpPr>
        <p:spPr>
          <a:xfrm>
            <a:off x="7315200" y="6170652"/>
            <a:ext cx="22860" cy="1481495"/>
          </a:xfrm>
          <a:prstGeom prst="roundRect">
            <a:avLst>
              <a:gd name="adj" fmla="val 138510"/>
            </a:avLst>
          </a:prstGeom>
          <a:solidFill>
            <a:srgbClr val="494A4B"/>
          </a:solidFill>
          <a:ln/>
        </p:spPr>
      </p:sp>
      <p:sp>
        <p:nvSpPr>
          <p:cNvPr id="21" name="Shape 17"/>
          <p:cNvSpPr/>
          <p:nvPr/>
        </p:nvSpPr>
        <p:spPr>
          <a:xfrm>
            <a:off x="7315200" y="6170652"/>
            <a:ext cx="6576417" cy="22860"/>
          </a:xfrm>
          <a:prstGeom prst="roundRect">
            <a:avLst>
              <a:gd name="adj" fmla="val 138510"/>
            </a:avLst>
          </a:prstGeom>
          <a:solidFill>
            <a:srgbClr val="494A4B"/>
          </a:solidFill>
          <a:ln/>
        </p:spPr>
      </p:sp>
      <p:sp>
        <p:nvSpPr>
          <p:cNvPr id="22" name="Text 18"/>
          <p:cNvSpPr/>
          <p:nvPr/>
        </p:nvSpPr>
        <p:spPr>
          <a:xfrm>
            <a:off x="7842885" y="6381631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Resend/Reroute</a:t>
            </a:r>
            <a:endParaRPr lang="en-US" sz="1850" dirty="0"/>
          </a:p>
        </p:txBody>
      </p:sp>
      <p:sp>
        <p:nvSpPr>
          <p:cNvPr id="23" name="Text 19"/>
          <p:cNvSpPr/>
          <p:nvPr/>
        </p:nvSpPr>
        <p:spPr>
          <a:xfrm>
            <a:off x="7842885" y="6807994"/>
            <a:ext cx="5837753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sender uses this feedback to either resend the data or attempt a different route to the destination.</a:t>
            </a:r>
            <a:endParaRPr lang="en-US" sz="1650" dirty="0"/>
          </a:p>
        </p:txBody>
      </p:sp>
      <p:sp>
        <p:nvSpPr>
          <p:cNvPr id="24" name="Shape 20"/>
          <p:cNvSpPr/>
          <p:nvPr/>
        </p:nvSpPr>
        <p:spPr>
          <a:xfrm>
            <a:off x="7051358" y="6647498"/>
            <a:ext cx="527685" cy="527685"/>
          </a:xfrm>
          <a:prstGeom prst="roundRect">
            <a:avLst>
              <a:gd name="adj" fmla="val 600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279" y="6779419"/>
            <a:ext cx="263843" cy="263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02" y="368975"/>
            <a:ext cx="5771912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ICMP in Action: Ping and Traceroute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69702" y="1018580"/>
            <a:ext cx="13690997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two diagnostic tools are the most common and powerful real-world applications of the ICMP protocol.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702" y="1370767"/>
            <a:ext cx="6761559" cy="67615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9702" y="8266509"/>
            <a:ext cx="183011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Ping Utility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69702" y="8575715"/>
            <a:ext cx="6761559" cy="402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Ping sends an ICMP Echo Request to a target and waits for an Echo Reply. This verifies reachability and measures the crucial Round-Trip Time (latency) in milliseconds.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20" y="1370767"/>
            <a:ext cx="6761678" cy="67616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99020" y="8266628"/>
            <a:ext cx="183011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Traceroute Utility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399020" y="8575834"/>
            <a:ext cx="6761678" cy="402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Traceroute uses ICMP Time Exceeded messages to discover the path (hops) a packet takes. By gradually increasing the Time-To-Live (TTL) value, it maps all intermediate routers.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69702" y="9129236"/>
            <a:ext cx="13690997" cy="556617"/>
          </a:xfrm>
          <a:prstGeom prst="roundRect">
            <a:avLst>
              <a:gd name="adj" fmla="val 3617"/>
            </a:avLst>
          </a:prstGeom>
          <a:solidFill>
            <a:srgbClr val="26262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" y="9316522"/>
            <a:ext cx="167759" cy="1341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5828" y="9296876"/>
            <a:ext cx="13120687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output of 'ping' gives network administrators immediate confirmation of basic network connectivity and quality.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108" y="706993"/>
            <a:ext cx="6615827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ICMP and Network Security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94108" y="1584722"/>
            <a:ext cx="7728585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While essential for diagnostics, ICMP can also be a vector for malicious attacks, necessitating careful network configuration.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4108" y="2418874"/>
            <a:ext cx="7728585" cy="1768673"/>
          </a:xfrm>
          <a:prstGeom prst="roundRect">
            <a:avLst>
              <a:gd name="adj" fmla="val 1715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16968" y="2441734"/>
            <a:ext cx="808911" cy="1722953"/>
          </a:xfrm>
          <a:prstGeom prst="roundRect">
            <a:avLst>
              <a:gd name="adj" fmla="val 359"/>
            </a:avLst>
          </a:prstGeom>
          <a:solidFill>
            <a:srgbClr val="30313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9737" y="3151465"/>
            <a:ext cx="303252" cy="3032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28046" y="2643902"/>
            <a:ext cx="229802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Exploitation Risk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228046" y="3052405"/>
            <a:ext cx="6469618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Attackers can use ICMP floods (a type of Denial of Service, or DoS) to overwhelm a target device with numerous Echo Requests, consuming network resources.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194108" y="4389715"/>
            <a:ext cx="7728585" cy="1465302"/>
          </a:xfrm>
          <a:prstGeom prst="roundRect">
            <a:avLst>
              <a:gd name="adj" fmla="val 207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216968" y="4412575"/>
            <a:ext cx="808911" cy="1419582"/>
          </a:xfrm>
          <a:prstGeom prst="roundRect">
            <a:avLst>
              <a:gd name="adj" fmla="val 359"/>
            </a:avLst>
          </a:prstGeom>
          <a:solidFill>
            <a:srgbClr val="30313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9737" y="4970621"/>
            <a:ext cx="303252" cy="3032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228046" y="4614743"/>
            <a:ext cx="251912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Mitigation Strategies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7228046" y="5023247"/>
            <a:ext cx="6469618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Network firewalls are deployed to strategically filter or block ICMP traffic, preventing exploitation while retaining necessary diagnostic capabilities.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194108" y="6057186"/>
            <a:ext cx="7728585" cy="1465302"/>
          </a:xfrm>
          <a:prstGeom prst="roundRect">
            <a:avLst>
              <a:gd name="adj" fmla="val 207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216968" y="6080046"/>
            <a:ext cx="808911" cy="1419582"/>
          </a:xfrm>
          <a:prstGeom prst="roundRect">
            <a:avLst>
              <a:gd name="adj" fmla="val 359"/>
            </a:avLst>
          </a:prstGeom>
          <a:solidFill>
            <a:srgbClr val="30313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9737" y="6638092"/>
            <a:ext cx="303252" cy="30325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228046" y="6282214"/>
            <a:ext cx="229802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Selective Filtering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7228046" y="6690717"/>
            <a:ext cx="6469618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Security best practice is often to allow specific ICMP types (like Echo Reply) while blocking others (like Source Quench or Redirect) that pose higher risks.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51165"/>
            <a:ext cx="817971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ICMP Versions: IPv4 vs. IPv6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194607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 the internet transitioned to IPv6, ICMP evolved to provide necessary control features for the new protocol generation.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593896"/>
            <a:ext cx="12902803" cy="3866555"/>
          </a:xfrm>
          <a:prstGeom prst="roundRect">
            <a:avLst>
              <a:gd name="adj" fmla="val 95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038" y="2609136"/>
            <a:ext cx="12872323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6093" y="2764750"/>
            <a:ext cx="336423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IP Version Supported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991576" y="2764750"/>
            <a:ext cx="400395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IPv4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496782" y="2764750"/>
            <a:ext cx="400776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IPv6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79038" y="3290530"/>
            <a:ext cx="12872323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6093" y="3446145"/>
            <a:ext cx="336423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Address Resolution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991576" y="3446145"/>
            <a:ext cx="400395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Relies on ARP (Address Resolution Protocol)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496782" y="3446145"/>
            <a:ext cx="400776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Includes integrated Neighbour Discovery Protocol (NDP)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038" y="4342090"/>
            <a:ext cx="12872323" cy="10515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6093" y="4497705"/>
            <a:ext cx="336423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Fragmentation Handling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4991576" y="4497705"/>
            <a:ext cx="400395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Fragmentation handled by routers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496782" y="4497705"/>
            <a:ext cx="400776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Fragmentation only handled by the source host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79038" y="5393650"/>
            <a:ext cx="12872323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26093" y="5549265"/>
            <a:ext cx="336423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Core Function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4991576" y="5549265"/>
            <a:ext cx="400395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Error reporting and simple diagnostics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496782" y="5549265"/>
            <a:ext cx="400776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Error reporting, diagnostics, and essential host configuration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863798" y="6738104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ICMPv6 (also known as ICMP for IPv6) is a much broader protocol, incorporating critical functions like address auto-configuration and multicast listening.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511" y="659606"/>
            <a:ext cx="13307378" cy="1073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Impact: Network Troubleshooting &amp; Management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61511" y="2111573"/>
            <a:ext cx="1330737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 is the indispensable foundation for maintaining efficient and reliable network operations globally.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1511" y="2607826"/>
            <a:ext cx="4309824" cy="567095"/>
          </a:xfrm>
          <a:prstGeom prst="roundRect">
            <a:avLst>
              <a:gd name="adj" fmla="val 480004"/>
            </a:avLst>
          </a:prstGeom>
          <a:solidFill>
            <a:srgbClr val="30313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74620" y="2749510"/>
            <a:ext cx="283488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0463" y="3363873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Detect Congestion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50463" y="3745706"/>
            <a:ext cx="3931920" cy="850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analysing latency data, administrators can identify segments of the network experiencing heavy traffic and potential bottlenecks.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5160288" y="2607826"/>
            <a:ext cx="4309824" cy="567095"/>
          </a:xfrm>
          <a:prstGeom prst="roundRect">
            <a:avLst>
              <a:gd name="adj" fmla="val 480004"/>
            </a:avLst>
          </a:prstGeom>
          <a:solidFill>
            <a:srgbClr val="30313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2749510"/>
            <a:ext cx="283488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9240" y="3363873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Validate Routing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349240" y="3745706"/>
            <a:ext cx="3931920" cy="850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ICMP Redirect messages help optimise the data path, ensuring that packets are always sent via the most efficient local router.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9659064" y="2607826"/>
            <a:ext cx="4309824" cy="567095"/>
          </a:xfrm>
          <a:prstGeom prst="roundRect">
            <a:avLst>
              <a:gd name="adj" fmla="val 480004"/>
            </a:avLst>
          </a:prstGeom>
          <a:solidFill>
            <a:srgbClr val="30313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72173" y="2749510"/>
            <a:ext cx="283488" cy="2834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48017" y="3363873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Diagnose Failure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9848017" y="3745706"/>
            <a:ext cx="3931920" cy="850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Quickly confirms whether an application failure is due to a network connection issue (e.g., Destination Unreachable) or a server fault.</a:t>
            </a:r>
            <a:endParaRPr lang="en-US" sz="14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157" y="5120997"/>
            <a:ext cx="3317438" cy="2268379"/>
          </a:xfrm>
          <a:prstGeom prst="rect">
            <a:avLst/>
          </a:prstGeom>
        </p:spPr>
      </p:pic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0805" y="5120997"/>
            <a:ext cx="3317438" cy="2268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2025-10-26T19:31:59Z</dcterms:created>
  <dcterms:modified xsi:type="dcterms:W3CDTF">2025-10-26T19:31:59Z</dcterms:modified>
</cp:coreProperties>
</file>